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5_F307EB89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2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9C52500-A2D1-E40F-52F1-568940F98FAC}" name="Nweye, Kingsley" initials="NK" userId="S::kingsley.nweye@austin.utexas.edu::77889544-31cd-42ef-8923-e77c00e587a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4431"/>
    <a:srgbClr val="6C6C6C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1"/>
    <p:restoredTop sz="94648"/>
  </p:normalViewPr>
  <p:slideViewPr>
    <p:cSldViewPr snapToGrid="0" snapToObjects="1">
      <p:cViewPr>
        <p:scale>
          <a:sx n="103" d="100"/>
          <a:sy n="103" d="100"/>
        </p:scale>
        <p:origin x="87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8/10/relationships/authors" Target="authors.xml"/></Relationships>
</file>

<file path=ppt/comments/modernComment_105_F307EB8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E7B1CA8-C494-084D-AA22-48973D618789}" authorId="{39C52500-A2D1-E40F-52F1-568940F98FAC}" created="2022-07-21T20:54:20.58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077382537" sldId="261"/>
      <ac:spMk id="20" creationId="{8D1ED17A-A81F-66BF-78DE-8AE117C796AF}"/>
      <ac:txMk cp="84" len="60">
        <ac:context len="145" hash="3687932062"/>
      </ac:txMk>
    </ac:txMkLst>
    <p188:txBody>
      <a:bodyPr/>
      <a:lstStyle/>
      <a:p>
        <a:r>
          <a:rPr lang="en-US"/>
          <a:t>deployment case study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66F3-CD3B-808C-F355-287C1CE02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6BA9F8-FBFB-8B6A-3F6B-F230A6DE7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56D98-C36F-CFF1-F444-B13898F2A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1CFB6-8B8E-BC45-B63B-4CA094D0414B}" type="datetimeFigureOut">
              <a:rPr lang="en-US" smtClean="0"/>
              <a:t>7/22/22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2666F-8FE4-ADB4-38BE-A7D998E6E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0CA04-A1A5-6276-6E0D-67FC7DEA9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CE894-D73F-4045-B824-0E63AF6BE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43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80AB2-989B-4491-4B2B-980245A55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E9D1ED-5AA7-8058-D8D7-57AB19E8F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2C1F7-08E6-A5F6-8F3B-27DD6FD9B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1CFB6-8B8E-BC45-B63B-4CA094D0414B}" type="datetimeFigureOut">
              <a:rPr lang="en-US" smtClean="0"/>
              <a:t>7/22/22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4B2B6-DB97-2D20-9D28-593B7A33F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0686D-BED5-0472-3DBE-298B94D71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CE894-D73F-4045-B824-0E63AF6BE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ABBE2A-D689-50C3-4B39-9EA582960D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E3810D-1DF1-66D8-4806-A739E2ADD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595D8-A2B6-EB90-C76F-2723C039A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1CFB6-8B8E-BC45-B63B-4CA094D0414B}" type="datetimeFigureOut">
              <a:rPr lang="en-US" smtClean="0"/>
              <a:t>7/22/22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5D5CC-7EA3-3A8F-FD43-FB234BAB9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A2C75-DD56-1055-9F08-A5A8BA685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CE894-D73F-4045-B824-0E63AF6BE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ED39-340F-C665-BF9E-EF43EA3E0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CF7A7-BEFC-FCAF-FD3B-BE45AE57D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6503D-6665-6337-0607-FC04271C2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1CFB6-8B8E-BC45-B63B-4CA094D0414B}" type="datetimeFigureOut">
              <a:rPr lang="en-US" smtClean="0"/>
              <a:t>7/22/22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9A01D-266B-1178-EC75-11C73A8B0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F7E50-B173-0888-662F-736A4372E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CE894-D73F-4045-B824-0E63AF6BE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69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5E257-ADCD-2DFA-40EB-FB93B3675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F7C13-FB6B-214B-4C30-3229EF089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CAF5D-645E-A3E1-C9C8-BA2A6436F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1CFB6-8B8E-BC45-B63B-4CA094D0414B}" type="datetimeFigureOut">
              <a:rPr lang="en-US" smtClean="0"/>
              <a:t>7/22/22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CAADC-0929-126F-9B49-1723B2D1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74A61-4F8F-F922-D1BC-851BEC2B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CE894-D73F-4045-B824-0E63AF6BE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98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629C1-3020-5152-2A52-95D2D05BE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46235-DEBA-F1E7-1D32-F6902CDFA8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ADB85-068E-9A49-8A7E-E647460D9A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3AEFC-2DA2-33FF-5201-85E974A13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1CFB6-8B8E-BC45-B63B-4CA094D0414B}" type="datetimeFigureOut">
              <a:rPr lang="en-US" smtClean="0"/>
              <a:t>7/22/22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6BB89-1BA5-E2EE-A21A-0F0C4D6E5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BF042-7AAB-3ECA-3A3E-1B37B403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CE894-D73F-4045-B824-0E63AF6BE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4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C6E3C-4DD9-4B68-1E8F-6BC1A9C78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E2AEE-A1D5-072E-0270-ADA3224C7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8B9F05-A5BC-E402-56BB-0C8100045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A6A6E6-6ACD-463E-1E76-392684CC1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B8ADB5-FE32-65B9-8739-F90AEC62E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55EFE9-A375-E169-55C8-858B4774B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1CFB6-8B8E-BC45-B63B-4CA094D0414B}" type="datetimeFigureOut">
              <a:rPr lang="en-US" smtClean="0"/>
              <a:t>7/22/22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903E49-0E06-6BF0-7B6F-DE35B246B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6BC1A8-58D3-6DA7-A665-8534AD21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CE894-D73F-4045-B824-0E63AF6BE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82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60A43-2C56-69FD-F900-2EE2DC8ED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989969-6E46-B1B3-6466-1DA100064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1CFB6-8B8E-BC45-B63B-4CA094D0414B}" type="datetimeFigureOut">
              <a:rPr lang="en-US" smtClean="0"/>
              <a:t>7/22/22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A916F-554D-2E2D-5703-03ED93089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309F8-E3FE-239B-B3E2-37A467256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CE894-D73F-4045-B824-0E63AF6BE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6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AF4812-EBC1-AC8A-FF58-5923078DD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1CFB6-8B8E-BC45-B63B-4CA094D0414B}" type="datetimeFigureOut">
              <a:rPr lang="en-US" smtClean="0"/>
              <a:t>7/22/22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E48B52-664E-3616-D96E-A574585C6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89554-9858-AABE-95FC-9F0C9EF5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CE894-D73F-4045-B824-0E63AF6BE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40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9AEB0-0047-8BA6-E79E-82893CBDB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1B577-5FDC-2D4E-75C1-0050807EA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5355A5-21F6-BF23-B63D-4E2FE6D71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54E3D-89F5-AB9F-CC37-690C25CB8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1CFB6-8B8E-BC45-B63B-4CA094D0414B}" type="datetimeFigureOut">
              <a:rPr lang="en-US" smtClean="0"/>
              <a:t>7/22/22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03E19-6B1E-A04A-58C0-420E1ED6C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5B7DE-80D4-0F33-C4DD-91F1429F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CE894-D73F-4045-B824-0E63AF6BE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39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7D02-CC4F-5829-200B-3F8475C05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74F045-290D-8D9B-3828-9C165D6A09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5DF93-704E-D785-7BF4-E28F082F5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1C5BE0-C60A-C902-F83D-2D018793D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1CFB6-8B8E-BC45-B63B-4CA094D0414B}" type="datetimeFigureOut">
              <a:rPr lang="en-US" smtClean="0"/>
              <a:t>7/22/22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C24AC-F581-84C9-CF29-C6637AA26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DE1F0B-35D5-931F-256D-634E1671D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CE894-D73F-4045-B824-0E63AF6BE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77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17E34C-DE3A-E3A3-7A81-A765ED9C5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BD2DB-8E20-7980-EDF1-038B959D1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D3341-49C8-4B16-85A9-D38D6BEB3D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1CFB6-8B8E-BC45-B63B-4CA094D0414B}" type="datetimeFigureOut">
              <a:rPr lang="en-US" smtClean="0"/>
              <a:t>7/22/22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40B22-1754-5A79-8862-7AFA6ADBF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F88FC-6957-C86B-0522-61319EE2C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CE894-D73F-4045-B824-0E63AF6BE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26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emf"/><Relationship Id="rId2" Type="http://schemas.microsoft.com/office/2018/10/relationships/comments" Target="../comments/modernComment_105_F307EB8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33AA30B3-695D-60BC-AEA8-61E6EC2F5419}"/>
              </a:ext>
            </a:extLst>
          </p:cNvPr>
          <p:cNvSpPr txBox="1"/>
          <p:nvPr/>
        </p:nvSpPr>
        <p:spPr>
          <a:xfrm>
            <a:off x="1182799" y="5842337"/>
            <a:ext cx="90731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For each experiment, extract decision tree and compare to RL policy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Comparing RL solution to 3 ` baselines` - no-storage, RBC, and decision tree</a:t>
            </a:r>
          </a:p>
          <a:p>
            <a:pPr marL="285750" indent="-285750">
              <a:buFontTx/>
              <a:buChar char="-"/>
            </a:pPr>
            <a:endParaRPr lang="en-US" sz="1200" dirty="0"/>
          </a:p>
          <a:p>
            <a:pPr marL="285750" indent="-285750">
              <a:buFontTx/>
              <a:buChar char="-"/>
            </a:pPr>
            <a:r>
              <a:rPr lang="en-US" sz="1200" dirty="0"/>
              <a:t>Decision trees are comparable to SOO in buildings that can be easily deployed in BAS or HEMS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We have taken smart meter data -&gt; virtual model -&gt; discover optimal control using RL -&gt; extract simplified control model -&gt; </a:t>
            </a:r>
            <a:r>
              <a:rPr lang="en-US" sz="1200" dirty="0" err="1"/>
              <a:t>deply</a:t>
            </a:r>
            <a:r>
              <a:rPr lang="en-US" sz="1200" dirty="0"/>
              <a:t> in HEMS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590087F-F406-36BE-BE19-4AF266A7F6ED}"/>
              </a:ext>
            </a:extLst>
          </p:cNvPr>
          <p:cNvSpPr/>
          <p:nvPr/>
        </p:nvSpPr>
        <p:spPr>
          <a:xfrm>
            <a:off x="9182391" y="693464"/>
            <a:ext cx="1240066" cy="54201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Experiment Simulations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5D8CA7B-E9EF-A260-CE5C-36C2DA399411}"/>
              </a:ext>
            </a:extLst>
          </p:cNvPr>
          <p:cNvGrpSpPr/>
          <p:nvPr/>
        </p:nvGrpSpPr>
        <p:grpSpPr>
          <a:xfrm>
            <a:off x="4253441" y="694077"/>
            <a:ext cx="1986436" cy="1340323"/>
            <a:chOff x="4305926" y="1182493"/>
            <a:chExt cx="1986436" cy="1340323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450E21A-8E71-23CE-FE2D-65C3DDA951D5}"/>
                </a:ext>
              </a:extLst>
            </p:cNvPr>
            <p:cNvSpPr/>
            <p:nvPr/>
          </p:nvSpPr>
          <p:spPr>
            <a:xfrm>
              <a:off x="5558250" y="1507152"/>
              <a:ext cx="734112" cy="1015664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A4F35FA-BCD1-9AE4-A431-FE3B014BC825}"/>
                </a:ext>
              </a:extLst>
            </p:cNvPr>
            <p:cNvSpPr txBox="1"/>
            <p:nvPr/>
          </p:nvSpPr>
          <p:spPr>
            <a:xfrm>
              <a:off x="4305926" y="1182493"/>
              <a:ext cx="107638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b="1" dirty="0"/>
                <a:t>Environment</a:t>
              </a: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AA02CB0-28FC-13B7-0EB8-4C00C315F9F1}"/>
              </a:ext>
            </a:extLst>
          </p:cNvPr>
          <p:cNvSpPr/>
          <p:nvPr/>
        </p:nvSpPr>
        <p:spPr>
          <a:xfrm>
            <a:off x="9182390" y="1611257"/>
            <a:ext cx="1240065" cy="54201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Evaluation KPIs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8FD4394-A962-855A-E771-274F3A7E81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21" t="42642" r="65128" b="13370"/>
          <a:stretch/>
        </p:blipFill>
        <p:spPr>
          <a:xfrm>
            <a:off x="1089471" y="990426"/>
            <a:ext cx="1247527" cy="10584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2DB0C43-1FE1-2A3D-1F52-F541CCBD1FDC}"/>
              </a:ext>
            </a:extLst>
          </p:cNvPr>
          <p:cNvSpPr txBox="1"/>
          <p:nvPr/>
        </p:nvSpPr>
        <p:spPr>
          <a:xfrm>
            <a:off x="9235869" y="5582747"/>
            <a:ext cx="1225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Wingdings" pitchFamily="2" charset="2"/>
              <a:buChar char="§"/>
            </a:pPr>
            <a:r>
              <a:rPr lang="en-US" sz="1200" dirty="0"/>
              <a:t>Building </a:t>
            </a:r>
          </a:p>
          <a:p>
            <a:pPr marL="114300" indent="-114300">
              <a:buFont typeface="Wingdings" pitchFamily="2" charset="2"/>
              <a:buChar char="§"/>
            </a:pPr>
            <a:r>
              <a:rPr lang="en-US" sz="1200" dirty="0"/>
              <a:t>Systems</a:t>
            </a:r>
          </a:p>
          <a:p>
            <a:pPr marL="114300" indent="-114300">
              <a:buFont typeface="Wingdings" pitchFamily="2" charset="2"/>
              <a:buChar char="§"/>
            </a:pPr>
            <a:r>
              <a:rPr lang="en-US" sz="1200" dirty="0"/>
              <a:t>Baseline Agent</a:t>
            </a:r>
          </a:p>
          <a:p>
            <a:pPr marL="114300" indent="-114300">
              <a:buFont typeface="Wingdings" pitchFamily="2" charset="2"/>
              <a:buChar char="§"/>
            </a:pPr>
            <a:r>
              <a:rPr lang="en-US" sz="1200" dirty="0"/>
              <a:t>RL Agent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C4FC790-9BB4-5997-5EBC-D8C507F8DD61}"/>
              </a:ext>
            </a:extLst>
          </p:cNvPr>
          <p:cNvGrpSpPr/>
          <p:nvPr/>
        </p:nvGrpSpPr>
        <p:grpSpPr>
          <a:xfrm>
            <a:off x="6619194" y="689646"/>
            <a:ext cx="2100192" cy="1384017"/>
            <a:chOff x="6001154" y="1192478"/>
            <a:chExt cx="2100192" cy="1384017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2FB3A6E-894F-EFD0-BC30-EDD4B6A4509C}"/>
                </a:ext>
              </a:extLst>
            </p:cNvPr>
            <p:cNvGrpSpPr/>
            <p:nvPr/>
          </p:nvGrpSpPr>
          <p:grpSpPr>
            <a:xfrm>
              <a:off x="6001154" y="1192478"/>
              <a:ext cx="2034172" cy="1376515"/>
              <a:chOff x="5489197" y="1218050"/>
              <a:chExt cx="2034172" cy="1376515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66A2489-1BB6-64B6-CBA0-409B2785DDBC}"/>
                  </a:ext>
                </a:extLst>
              </p:cNvPr>
              <p:cNvSpPr/>
              <p:nvPr/>
            </p:nvSpPr>
            <p:spPr>
              <a:xfrm>
                <a:off x="5489197" y="1528678"/>
                <a:ext cx="2034172" cy="1065887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5BBC98-44E8-7F2B-3A20-834CAFA1E5E8}"/>
                  </a:ext>
                </a:extLst>
              </p:cNvPr>
              <p:cNvSpPr txBox="1"/>
              <p:nvPr/>
            </p:nvSpPr>
            <p:spPr>
              <a:xfrm>
                <a:off x="5874329" y="1218050"/>
                <a:ext cx="12224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Preprocessing</a:t>
                </a: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188AD4E-743A-597C-3375-0838C9F131BC}"/>
                </a:ext>
              </a:extLst>
            </p:cNvPr>
            <p:cNvSpPr txBox="1"/>
            <p:nvPr/>
          </p:nvSpPr>
          <p:spPr>
            <a:xfrm>
              <a:off x="6060856" y="1560832"/>
              <a:ext cx="20404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 indent="-114300">
                <a:buFont typeface="Wingdings" pitchFamily="2" charset="2"/>
                <a:buChar char="§"/>
              </a:pPr>
              <a:r>
                <a:rPr lang="en-US" sz="1200" dirty="0"/>
                <a:t>Environment Calibration </a:t>
              </a:r>
            </a:p>
            <a:p>
              <a:pPr marL="114300" indent="-114300">
                <a:buFont typeface="Wingdings" pitchFamily="2" charset="2"/>
                <a:buChar char="§"/>
              </a:pPr>
              <a:r>
                <a:rPr lang="en-US" sz="1200" dirty="0"/>
                <a:t>Action &amp; state space design</a:t>
              </a:r>
            </a:p>
            <a:p>
              <a:pPr marL="114300" indent="-114300">
                <a:buFont typeface="Wingdings" pitchFamily="2" charset="2"/>
                <a:buChar char="§"/>
              </a:pPr>
              <a:r>
                <a:rPr lang="en-US" sz="1200" dirty="0"/>
                <a:t>Reward design</a:t>
              </a:r>
            </a:p>
            <a:p>
              <a:pPr marL="114300" indent="-114300">
                <a:buFont typeface="Wingdings" pitchFamily="2" charset="2"/>
                <a:buChar char="§"/>
              </a:pPr>
              <a:r>
                <a:rPr lang="en-US" sz="1200" dirty="0"/>
                <a:t>Agent hyperparameter tuning</a:t>
              </a:r>
            </a:p>
          </p:txBody>
        </p:sp>
      </p:grp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AD9E1B3-6A50-9AFF-35C0-AE2A00B47C55}"/>
              </a:ext>
            </a:extLst>
          </p:cNvPr>
          <p:cNvSpPr/>
          <p:nvPr/>
        </p:nvSpPr>
        <p:spPr>
          <a:xfrm>
            <a:off x="10620890" y="824100"/>
            <a:ext cx="909139" cy="113912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Select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Optimal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Policies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ECFABA10-59C4-E9E8-FB2C-36FB22D10F53}"/>
              </a:ext>
            </a:extLst>
          </p:cNvPr>
          <p:cNvSpPr/>
          <p:nvPr/>
        </p:nvSpPr>
        <p:spPr>
          <a:xfrm>
            <a:off x="6408410" y="762125"/>
            <a:ext cx="197390" cy="130403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E48876-77FF-3ACC-3A07-7DA23B8EFE10}"/>
              </a:ext>
            </a:extLst>
          </p:cNvPr>
          <p:cNvSpPr txBox="1"/>
          <p:nvPr/>
        </p:nvSpPr>
        <p:spPr>
          <a:xfrm>
            <a:off x="923203" y="163693"/>
            <a:ext cx="15684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Real-World</a:t>
            </a:r>
            <a:br>
              <a:rPr lang="en-US" sz="1600" b="1" dirty="0"/>
            </a:br>
            <a:r>
              <a:rPr lang="en-US" sz="1600" b="1" dirty="0"/>
              <a:t>Grid-Interactive </a:t>
            </a:r>
          </a:p>
          <a:p>
            <a:pPr algn="ctr"/>
            <a:r>
              <a:rPr lang="en-US" sz="1600" b="1" dirty="0"/>
              <a:t>Community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7D04B774-8CD3-3202-FFFF-11B240B95957}"/>
              </a:ext>
            </a:extLst>
          </p:cNvPr>
          <p:cNvSpPr/>
          <p:nvPr/>
        </p:nvSpPr>
        <p:spPr>
          <a:xfrm>
            <a:off x="4225900" y="694077"/>
            <a:ext cx="4569100" cy="1500854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589ED11-E996-3C5D-5752-E1DE7E8CFC9D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8795000" y="964471"/>
            <a:ext cx="387391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BCA729E-C491-8467-264D-00DC603726BC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 flipH="1">
            <a:off x="9802423" y="1235478"/>
            <a:ext cx="1" cy="375779"/>
          </a:xfrm>
          <a:prstGeom prst="straightConnector1">
            <a:avLst/>
          </a:prstGeom>
          <a:ln w="19050">
            <a:solidFill>
              <a:schemeClr val="tx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1A3F802-53CE-BEA2-E8F3-721C2E7B9CF8}"/>
              </a:ext>
            </a:extLst>
          </p:cNvPr>
          <p:cNvSpPr txBox="1"/>
          <p:nvPr/>
        </p:nvSpPr>
        <p:spPr>
          <a:xfrm>
            <a:off x="4047157" y="153527"/>
            <a:ext cx="1800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Virtual Community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E91F6B2-AB5C-CA33-CAA4-08FDEBBB7075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2336998" y="1519646"/>
            <a:ext cx="290688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121D564-84DA-27C7-AA0F-B748CEBB7AC1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11075460" y="1963226"/>
            <a:ext cx="0" cy="5227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1651632-F6E7-548C-0F9C-AA14B1E389DB}"/>
              </a:ext>
            </a:extLst>
          </p:cNvPr>
          <p:cNvCxnSpPr>
            <a:cxnSpLocks/>
          </p:cNvCxnSpPr>
          <p:nvPr/>
        </p:nvCxnSpPr>
        <p:spPr>
          <a:xfrm flipH="1">
            <a:off x="1713234" y="2485956"/>
            <a:ext cx="936222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CF13F06-57D3-010D-45AB-D8A3E6E4A426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1713235" y="2048865"/>
            <a:ext cx="0" cy="437091"/>
          </a:xfrm>
          <a:prstGeom prst="straightConnector1">
            <a:avLst/>
          </a:prstGeom>
          <a:ln w="19050">
            <a:solidFill>
              <a:schemeClr val="tx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9848C2CB-7A86-0C9D-CB42-EE01977375F0}"/>
              </a:ext>
            </a:extLst>
          </p:cNvPr>
          <p:cNvCxnSpPr>
            <a:cxnSpLocks/>
          </p:cNvCxnSpPr>
          <p:nvPr/>
        </p:nvCxnSpPr>
        <p:spPr>
          <a:xfrm flipV="1">
            <a:off x="3796048" y="1541401"/>
            <a:ext cx="303614" cy="1912"/>
          </a:xfrm>
          <a:prstGeom prst="straightConnector1">
            <a:avLst/>
          </a:prstGeom>
          <a:ln w="19050">
            <a:solidFill>
              <a:schemeClr val="tx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D3752F4-01EA-A20E-3150-8010F298FE00}"/>
              </a:ext>
            </a:extLst>
          </p:cNvPr>
          <p:cNvGrpSpPr/>
          <p:nvPr/>
        </p:nvGrpSpPr>
        <p:grpSpPr>
          <a:xfrm>
            <a:off x="2632130" y="153031"/>
            <a:ext cx="1186562" cy="1871277"/>
            <a:chOff x="2475913" y="641447"/>
            <a:chExt cx="1186562" cy="187127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842AA43-6053-9621-EBE8-7A0A8D4E81C2}"/>
                </a:ext>
              </a:extLst>
            </p:cNvPr>
            <p:cNvGrpSpPr/>
            <p:nvPr/>
          </p:nvGrpSpPr>
          <p:grpSpPr>
            <a:xfrm>
              <a:off x="2493565" y="641447"/>
              <a:ext cx="1168910" cy="1812085"/>
              <a:chOff x="2667138" y="621363"/>
              <a:chExt cx="1168910" cy="1812085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D319CC4-AAFF-BF68-5750-EB9B3FF278E4}"/>
                  </a:ext>
                </a:extLst>
              </p:cNvPr>
              <p:cNvSpPr txBox="1"/>
              <p:nvPr/>
            </p:nvSpPr>
            <p:spPr>
              <a:xfrm>
                <a:off x="2667138" y="1602451"/>
                <a:ext cx="116891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14300" indent="-114300">
                  <a:buFont typeface="Wingdings" pitchFamily="2" charset="2"/>
                  <a:buChar char="§"/>
                </a:pPr>
                <a:r>
                  <a:rPr lang="en-US" sz="1200" dirty="0"/>
                  <a:t>Building loads</a:t>
                </a:r>
              </a:p>
              <a:p>
                <a:pPr marL="114300" indent="-114300">
                  <a:buFont typeface="Wingdings" pitchFamily="2" charset="2"/>
                  <a:buChar char="§"/>
                </a:pPr>
                <a:r>
                  <a:rPr lang="en-US" sz="1200" dirty="0"/>
                  <a:t>Weather</a:t>
                </a:r>
              </a:p>
              <a:p>
                <a:pPr marL="114300" indent="-114300">
                  <a:buFont typeface="Wingdings" pitchFamily="2" charset="2"/>
                  <a:buChar char="§"/>
                </a:pPr>
                <a:r>
                  <a:rPr lang="en-US" sz="1200" dirty="0"/>
                  <a:t>Rates</a:t>
                </a:r>
              </a:p>
              <a:p>
                <a:pPr marL="114300" indent="-114300">
                  <a:buFont typeface="Wingdings" pitchFamily="2" charset="2"/>
                  <a:buChar char="§"/>
                </a:pPr>
                <a:r>
                  <a:rPr lang="en-US" sz="1200" dirty="0"/>
                  <a:t>System specs.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57A278-D5AE-0431-0C83-667D22F34AD3}"/>
                  </a:ext>
                </a:extLst>
              </p:cNvPr>
              <p:cNvSpPr txBox="1"/>
              <p:nvPr/>
            </p:nvSpPr>
            <p:spPr>
              <a:xfrm>
                <a:off x="2744415" y="621363"/>
                <a:ext cx="9790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Database</a:t>
                </a:r>
              </a:p>
            </p:txBody>
          </p:sp>
        </p:grpSp>
        <p:sp>
          <p:nvSpPr>
            <p:cNvPr id="117" name="Can 116">
              <a:extLst>
                <a:ext uri="{FF2B5EF4-FFF2-40B4-BE49-F238E27FC236}">
                  <a16:creationId xmlns:a16="http://schemas.microsoft.com/office/drawing/2014/main" id="{33CDF660-7FA1-CF95-E9A1-D5BCC7AF9B13}"/>
                </a:ext>
              </a:extLst>
            </p:cNvPr>
            <p:cNvSpPr/>
            <p:nvPr/>
          </p:nvSpPr>
          <p:spPr>
            <a:xfrm>
              <a:off x="2475913" y="1312516"/>
              <a:ext cx="1168910" cy="1200208"/>
            </a:xfrm>
            <a:prstGeom prst="ca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7" name="Picture 126" descr="Diagram&#10;&#10;Description automatically generated">
            <a:extLst>
              <a:ext uri="{FF2B5EF4-FFF2-40B4-BE49-F238E27FC236}">
                <a16:creationId xmlns:a16="http://schemas.microsoft.com/office/drawing/2014/main" id="{F78F760A-CF04-240B-66B8-115E3C098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3548" y="5362309"/>
            <a:ext cx="1788452" cy="1495691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7AAB11D3-D299-DA33-835B-C311F91322A3}"/>
              </a:ext>
            </a:extLst>
          </p:cNvPr>
          <p:cNvSpPr/>
          <p:nvPr/>
        </p:nvSpPr>
        <p:spPr>
          <a:xfrm>
            <a:off x="7833332" y="3360656"/>
            <a:ext cx="574068" cy="1399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647BAD0-ADB7-BDA0-6419-C12D364BDE9E}"/>
              </a:ext>
            </a:extLst>
          </p:cNvPr>
          <p:cNvSpPr/>
          <p:nvPr/>
        </p:nvSpPr>
        <p:spPr>
          <a:xfrm>
            <a:off x="8233632" y="4219320"/>
            <a:ext cx="472218" cy="1434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98654CBF-8A81-4099-2E6C-2133C5FA19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6776"/>
          <a:stretch/>
        </p:blipFill>
        <p:spPr>
          <a:xfrm>
            <a:off x="4383829" y="940401"/>
            <a:ext cx="1014829" cy="1158488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77F3EF06-F91E-847B-8002-5A1500FBE3A6}"/>
              </a:ext>
            </a:extLst>
          </p:cNvPr>
          <p:cNvSpPr txBox="1"/>
          <p:nvPr/>
        </p:nvSpPr>
        <p:spPr>
          <a:xfrm>
            <a:off x="5571191" y="1183356"/>
            <a:ext cx="59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Wingdings" pitchFamily="2" charset="2"/>
              <a:buChar char="§"/>
            </a:pPr>
            <a:r>
              <a:rPr lang="en-US" sz="1200" dirty="0"/>
              <a:t>RL </a:t>
            </a:r>
          </a:p>
          <a:p>
            <a:pPr marL="114300" indent="-114300">
              <a:buFont typeface="Wingdings" pitchFamily="2" charset="2"/>
              <a:buChar char="§"/>
            </a:pPr>
            <a:r>
              <a:rPr lang="en-US" sz="1200" dirty="0"/>
              <a:t>MPC</a:t>
            </a:r>
          </a:p>
          <a:p>
            <a:pPr marL="114300" indent="-114300">
              <a:buFont typeface="Wingdings" pitchFamily="2" charset="2"/>
              <a:buChar char="§"/>
            </a:pPr>
            <a:r>
              <a:rPr lang="en-US" sz="1200" dirty="0"/>
              <a:t>RBC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B620F18-28DA-50A7-BC71-B891D5EFE1DE}"/>
              </a:ext>
            </a:extLst>
          </p:cNvPr>
          <p:cNvSpPr txBox="1"/>
          <p:nvPr/>
        </p:nvSpPr>
        <p:spPr>
          <a:xfrm>
            <a:off x="5276277" y="694077"/>
            <a:ext cx="11427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b="1" dirty="0"/>
              <a:t>Control Agent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6AD7EC6A-597F-C7C2-4ABE-66597B9F93F1}"/>
              </a:ext>
            </a:extLst>
          </p:cNvPr>
          <p:cNvSpPr/>
          <p:nvPr/>
        </p:nvSpPr>
        <p:spPr>
          <a:xfrm>
            <a:off x="4099663" y="583783"/>
            <a:ext cx="7540642" cy="171963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ight Brace 165">
            <a:extLst>
              <a:ext uri="{FF2B5EF4-FFF2-40B4-BE49-F238E27FC236}">
                <a16:creationId xmlns:a16="http://schemas.microsoft.com/office/drawing/2014/main" id="{00239AD4-7838-2E0F-0D0E-5547B93F79B1}"/>
              </a:ext>
            </a:extLst>
          </p:cNvPr>
          <p:cNvSpPr/>
          <p:nvPr/>
        </p:nvSpPr>
        <p:spPr>
          <a:xfrm>
            <a:off x="10415288" y="933036"/>
            <a:ext cx="205602" cy="94922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0" name="Picture 189">
            <a:extLst>
              <a:ext uri="{FF2B5EF4-FFF2-40B4-BE49-F238E27FC236}">
                <a16:creationId xmlns:a16="http://schemas.microsoft.com/office/drawing/2014/main" id="{A2139E4D-0399-8EF8-FB3D-A88F111B4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226" y="2711388"/>
            <a:ext cx="107696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825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Box 127">
            <a:extLst>
              <a:ext uri="{FF2B5EF4-FFF2-40B4-BE49-F238E27FC236}">
                <a16:creationId xmlns:a16="http://schemas.microsoft.com/office/drawing/2014/main" id="{70AACED2-E25C-6531-19EF-197B0E165C1D}"/>
              </a:ext>
            </a:extLst>
          </p:cNvPr>
          <p:cNvSpPr txBox="1"/>
          <p:nvPr/>
        </p:nvSpPr>
        <p:spPr>
          <a:xfrm>
            <a:off x="7415561" y="-6244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90C4A224-28A7-2615-C999-14D30339097F}"/>
              </a:ext>
            </a:extLst>
          </p:cNvPr>
          <p:cNvGrpSpPr/>
          <p:nvPr/>
        </p:nvGrpSpPr>
        <p:grpSpPr>
          <a:xfrm>
            <a:off x="385406" y="860114"/>
            <a:ext cx="4546671" cy="2573106"/>
            <a:chOff x="385406" y="860114"/>
            <a:chExt cx="4546671" cy="25731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A28953A-BD52-364C-49B3-301A9D64E990}"/>
                </a:ext>
              </a:extLst>
            </p:cNvPr>
            <p:cNvSpPr/>
            <p:nvPr/>
          </p:nvSpPr>
          <p:spPr>
            <a:xfrm>
              <a:off x="4042878" y="3124511"/>
              <a:ext cx="754579" cy="263047"/>
            </a:xfrm>
            <a:prstGeom prst="ellipse">
              <a:avLst/>
            </a:prstGeom>
            <a:noFill/>
            <a:ln w="28575">
              <a:solidFill>
                <a:srgbClr val="B357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B35723"/>
                  </a:solidFill>
                </a:rPr>
                <a:t>Policy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A2E7430-F013-857C-C544-0066F4A14BE2}"/>
                </a:ext>
              </a:extLst>
            </p:cNvPr>
            <p:cNvGrpSpPr/>
            <p:nvPr/>
          </p:nvGrpSpPr>
          <p:grpSpPr>
            <a:xfrm>
              <a:off x="1501588" y="1539826"/>
              <a:ext cx="995854" cy="995854"/>
              <a:chOff x="2343294" y="-341796"/>
              <a:chExt cx="995854" cy="995854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A1BE9E4E-B803-B220-8007-FB133AE64CA7}"/>
                  </a:ext>
                </a:extLst>
              </p:cNvPr>
              <p:cNvSpPr/>
              <p:nvPr/>
            </p:nvSpPr>
            <p:spPr>
              <a:xfrm>
                <a:off x="2908597" y="336511"/>
                <a:ext cx="155575" cy="14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5" name="Picture 74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51655A60-AEC3-B55A-B3F5-A6145CAA5C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grayscl/>
              </a:blip>
              <a:stretch>
                <a:fillRect/>
              </a:stretch>
            </p:blipFill>
            <p:spPr>
              <a:xfrm>
                <a:off x="2343294" y="-341796"/>
                <a:ext cx="995854" cy="995854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BF0019C-9384-721A-7583-27EFFF4B1C27}"/>
                </a:ext>
              </a:extLst>
            </p:cNvPr>
            <p:cNvGrpSpPr/>
            <p:nvPr/>
          </p:nvGrpSpPr>
          <p:grpSpPr>
            <a:xfrm>
              <a:off x="2530399" y="1531322"/>
              <a:ext cx="995854" cy="995854"/>
              <a:chOff x="4076118" y="-75195"/>
              <a:chExt cx="995854" cy="995854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2AC33A11-3544-3794-A457-ACBFF7EB54AA}"/>
                  </a:ext>
                </a:extLst>
              </p:cNvPr>
              <p:cNvSpPr/>
              <p:nvPr/>
            </p:nvSpPr>
            <p:spPr>
              <a:xfrm>
                <a:off x="4633937" y="580735"/>
                <a:ext cx="235103" cy="164307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6" name="Picture 7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FB7288B0-81A8-AEBA-50E0-F7D6995DCE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grayscl/>
              </a:blip>
              <a:stretch>
                <a:fillRect/>
              </a:stretch>
            </p:blipFill>
            <p:spPr>
              <a:xfrm>
                <a:off x="4076118" y="-75195"/>
                <a:ext cx="995854" cy="995854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E352D74-CAB3-C54E-EDF2-C547DB4C8AC7}"/>
                </a:ext>
              </a:extLst>
            </p:cNvPr>
            <p:cNvGrpSpPr/>
            <p:nvPr/>
          </p:nvGrpSpPr>
          <p:grpSpPr>
            <a:xfrm>
              <a:off x="472777" y="1546311"/>
              <a:ext cx="995854" cy="995854"/>
              <a:chOff x="748160" y="299398"/>
              <a:chExt cx="995854" cy="995854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FB49EC6A-FC9D-7A43-9853-4445E519B5CE}"/>
                  </a:ext>
                </a:extLst>
              </p:cNvPr>
              <p:cNvSpPr/>
              <p:nvPr/>
            </p:nvSpPr>
            <p:spPr>
              <a:xfrm>
                <a:off x="1301749" y="968123"/>
                <a:ext cx="73025" cy="14020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2" name="Picture 7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43FA3FAB-9DC1-AB08-E5D4-BFFEB08E1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grayscl/>
              </a:blip>
              <a:stretch>
                <a:fillRect/>
              </a:stretch>
            </p:blipFill>
            <p:spPr>
              <a:xfrm>
                <a:off x="748160" y="299398"/>
                <a:ext cx="995854" cy="995854"/>
              </a:xfrm>
              <a:prstGeom prst="rect">
                <a:avLst/>
              </a:prstGeom>
            </p:spPr>
          </p:pic>
        </p:grp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505FBA2-DECB-39C0-AFFF-BD0B7C0CC50A}"/>
                </a:ext>
              </a:extLst>
            </p:cNvPr>
            <p:cNvCxnSpPr>
              <a:cxnSpLocks/>
            </p:cNvCxnSpPr>
            <p:nvPr/>
          </p:nvCxnSpPr>
          <p:spPr>
            <a:xfrm>
              <a:off x="937890" y="3247999"/>
              <a:ext cx="310083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1A49776-2782-494E-9B8A-AA07047E5F2D}"/>
                </a:ext>
              </a:extLst>
            </p:cNvPr>
            <p:cNvGrpSpPr/>
            <p:nvPr/>
          </p:nvGrpSpPr>
          <p:grpSpPr>
            <a:xfrm>
              <a:off x="4038724" y="2413099"/>
              <a:ext cx="754578" cy="515683"/>
              <a:chOff x="5319140" y="1227822"/>
              <a:chExt cx="754578" cy="515683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E7620A3-C910-515D-15CC-48D848665896}"/>
                  </a:ext>
                </a:extLst>
              </p:cNvPr>
              <p:cNvSpPr/>
              <p:nvPr/>
            </p:nvSpPr>
            <p:spPr>
              <a:xfrm>
                <a:off x="5319140" y="1480458"/>
                <a:ext cx="754578" cy="263047"/>
              </a:xfrm>
              <a:prstGeom prst="ellipse">
                <a:avLst/>
              </a:prstGeom>
              <a:noFill/>
              <a:ln w="28575">
                <a:solidFill>
                  <a:srgbClr val="B357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rgbClr val="B35723"/>
                    </a:solidFill>
                  </a:rPr>
                  <a:t>Agent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63CF069-2925-29E5-7F43-EDBE1DEBA7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0585" y="1278834"/>
                <a:ext cx="0" cy="183419"/>
              </a:xfrm>
              <a:prstGeom prst="straightConnector1">
                <a:avLst/>
              </a:prstGeom>
              <a:ln w="19050">
                <a:solidFill>
                  <a:srgbClr val="B35723"/>
                </a:solidFill>
                <a:headEnd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67D933-EE0E-8006-19CA-55FDB7318BE4}"/>
                  </a:ext>
                </a:extLst>
              </p:cNvPr>
              <p:cNvSpPr txBox="1"/>
              <p:nvPr/>
            </p:nvSpPr>
            <p:spPr>
              <a:xfrm>
                <a:off x="5401385" y="1227822"/>
                <a:ext cx="2906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B35723"/>
                    </a:solidFill>
                  </a:rPr>
                  <a:t>a</a:t>
                </a:r>
                <a:r>
                  <a:rPr lang="en-US" sz="1200" baseline="-25000" dirty="0">
                    <a:solidFill>
                      <a:srgbClr val="B35723"/>
                    </a:solidFill>
                  </a:rPr>
                  <a:t>t</a:t>
                </a:r>
                <a:endParaRPr lang="en-US" sz="1200" dirty="0">
                  <a:solidFill>
                    <a:srgbClr val="B35723"/>
                  </a:solidFill>
                </a:endParaRPr>
              </a:p>
            </p:txBody>
          </p:sp>
        </p:grpSp>
        <p:pic>
          <p:nvPicPr>
            <p:cNvPr id="82" name="Picture 8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27D265E-7A0E-4364-A23F-BC9DB3D10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27817" y="1527069"/>
              <a:ext cx="995854" cy="995854"/>
            </a:xfrm>
            <a:prstGeom prst="rect">
              <a:avLst/>
            </a:prstGeom>
          </p:spPr>
        </p:pic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AFFF337-8534-AB20-B2F3-46337F64DF0D}"/>
                </a:ext>
              </a:extLst>
            </p:cNvPr>
            <p:cNvCxnSpPr>
              <a:cxnSpLocks/>
            </p:cNvCxnSpPr>
            <p:nvPr/>
          </p:nvCxnSpPr>
          <p:spPr>
            <a:xfrm>
              <a:off x="4416013" y="2938430"/>
              <a:ext cx="0" cy="183419"/>
            </a:xfrm>
            <a:prstGeom prst="straightConnector1">
              <a:avLst/>
            </a:prstGeom>
            <a:ln w="19050">
              <a:solidFill>
                <a:srgbClr val="B35723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2B662A0-ABC8-9A68-E500-AD35F171238A}"/>
                </a:ext>
              </a:extLst>
            </p:cNvPr>
            <p:cNvGrpSpPr/>
            <p:nvPr/>
          </p:nvGrpSpPr>
          <p:grpSpPr>
            <a:xfrm>
              <a:off x="2629382" y="2464111"/>
              <a:ext cx="754578" cy="464671"/>
              <a:chOff x="5319140" y="1278834"/>
              <a:chExt cx="754578" cy="464671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1E8D64C-4E41-8ED9-BA94-D57DBBD039B1}"/>
                  </a:ext>
                </a:extLst>
              </p:cNvPr>
              <p:cNvSpPr/>
              <p:nvPr/>
            </p:nvSpPr>
            <p:spPr>
              <a:xfrm>
                <a:off x="5319140" y="1480458"/>
                <a:ext cx="754578" cy="26304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Agent</a:t>
                </a: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08E4D11-4C42-8951-F853-28916F2410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0585" y="1278834"/>
                <a:ext cx="0" cy="18341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48FF394-6FE6-4F75-9F28-BC2AC35D2CEA}"/>
                </a:ext>
              </a:extLst>
            </p:cNvPr>
            <p:cNvGrpSpPr/>
            <p:nvPr/>
          </p:nvGrpSpPr>
          <p:grpSpPr>
            <a:xfrm>
              <a:off x="1600847" y="2479300"/>
              <a:ext cx="754578" cy="464671"/>
              <a:chOff x="5319140" y="1278834"/>
              <a:chExt cx="754578" cy="46467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06F15B4-BE8D-B497-95BC-7AA5EAD2F6EF}"/>
                  </a:ext>
                </a:extLst>
              </p:cNvPr>
              <p:cNvSpPr/>
              <p:nvPr/>
            </p:nvSpPr>
            <p:spPr>
              <a:xfrm>
                <a:off x="5319140" y="1480458"/>
                <a:ext cx="754578" cy="26304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Agent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F0F9D1B4-39B9-1BA6-2D1A-29A95C7DE2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0585" y="1278834"/>
                <a:ext cx="0" cy="18341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6B33F55-8E2B-7E4C-C722-60FB93ECCCCE}"/>
                </a:ext>
              </a:extLst>
            </p:cNvPr>
            <p:cNvGrpSpPr/>
            <p:nvPr/>
          </p:nvGrpSpPr>
          <p:grpSpPr>
            <a:xfrm>
              <a:off x="568506" y="2483268"/>
              <a:ext cx="754578" cy="464671"/>
              <a:chOff x="5319140" y="1278834"/>
              <a:chExt cx="754578" cy="464671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2DE5A74A-B273-B370-045D-70CFD7B6858C}"/>
                  </a:ext>
                </a:extLst>
              </p:cNvPr>
              <p:cNvSpPr/>
              <p:nvPr/>
            </p:nvSpPr>
            <p:spPr>
              <a:xfrm>
                <a:off x="5319140" y="1480458"/>
                <a:ext cx="754578" cy="26304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Agent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02B5E22B-858F-B86A-52F2-60B9845D5B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0585" y="1278834"/>
                <a:ext cx="0" cy="18341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C5C2DCB-D0DD-40F1-4837-49EECA14B3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2438" y="1351236"/>
              <a:ext cx="2637634" cy="8149"/>
            </a:xfrm>
            <a:prstGeom prst="line">
              <a:avLst/>
            </a:prstGeom>
            <a:ln w="19050">
              <a:solidFill>
                <a:srgbClr val="B357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F920CFEC-DCB1-2C4E-AA3F-8125517D34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0827" y="2936377"/>
              <a:ext cx="0" cy="31162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FAF7BA-C8F5-DC13-8A67-EA3CF4827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3749" y="2943971"/>
              <a:ext cx="0" cy="31162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10A44D1-38E9-E244-A062-0B8B19CE7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951" y="2943971"/>
              <a:ext cx="0" cy="31162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B6586AB1-3D67-0BBB-E2E4-3E2D867D326A}"/>
                </a:ext>
              </a:extLst>
            </p:cNvPr>
            <p:cNvCxnSpPr>
              <a:cxnSpLocks/>
            </p:cNvCxnSpPr>
            <p:nvPr/>
          </p:nvCxnSpPr>
          <p:spPr>
            <a:xfrm>
              <a:off x="4411626" y="1362892"/>
              <a:ext cx="0" cy="183419"/>
            </a:xfrm>
            <a:prstGeom prst="straightConnector1">
              <a:avLst/>
            </a:prstGeom>
            <a:ln w="19050">
              <a:solidFill>
                <a:srgbClr val="B35723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A30FA49B-638D-B553-0C33-462A1F7604C1}"/>
                </a:ext>
              </a:extLst>
            </p:cNvPr>
            <p:cNvCxnSpPr>
              <a:cxnSpLocks/>
            </p:cNvCxnSpPr>
            <p:nvPr/>
          </p:nvCxnSpPr>
          <p:spPr>
            <a:xfrm>
              <a:off x="3002888" y="1362892"/>
              <a:ext cx="0" cy="183419"/>
            </a:xfrm>
            <a:prstGeom prst="straightConnector1">
              <a:avLst/>
            </a:prstGeom>
            <a:ln w="19050">
              <a:solidFill>
                <a:srgbClr val="B3572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A074C296-9E3B-331D-A49E-557C92F22EF5}"/>
                </a:ext>
              </a:extLst>
            </p:cNvPr>
            <p:cNvCxnSpPr>
              <a:cxnSpLocks/>
            </p:cNvCxnSpPr>
            <p:nvPr/>
          </p:nvCxnSpPr>
          <p:spPr>
            <a:xfrm>
              <a:off x="1972652" y="1362892"/>
              <a:ext cx="0" cy="183419"/>
            </a:xfrm>
            <a:prstGeom prst="straightConnector1">
              <a:avLst/>
            </a:prstGeom>
            <a:ln w="19050">
              <a:solidFill>
                <a:srgbClr val="B3572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D9831F22-7805-4375-79D4-299DEA3ECAB7}"/>
                </a:ext>
              </a:extLst>
            </p:cNvPr>
            <p:cNvCxnSpPr>
              <a:cxnSpLocks/>
            </p:cNvCxnSpPr>
            <p:nvPr/>
          </p:nvCxnSpPr>
          <p:spPr>
            <a:xfrm>
              <a:off x="960482" y="1356407"/>
              <a:ext cx="0" cy="183419"/>
            </a:xfrm>
            <a:prstGeom prst="straightConnector1">
              <a:avLst/>
            </a:prstGeom>
            <a:ln w="19050">
              <a:solidFill>
                <a:srgbClr val="B3572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D080FC1-84C2-EF9C-0B5B-42B51196D3AB}"/>
                </a:ext>
              </a:extLst>
            </p:cNvPr>
            <p:cNvSpPr txBox="1"/>
            <p:nvPr/>
          </p:nvSpPr>
          <p:spPr>
            <a:xfrm>
              <a:off x="422913" y="1552957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/>
                <a:t>Bldg. </a:t>
              </a:r>
            </a:p>
            <a:p>
              <a:pPr algn="ctr"/>
              <a:r>
                <a:rPr lang="en-US" sz="900" b="1" dirty="0"/>
                <a:t>N=1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327401B-4DEC-1959-1ED2-CCA4E5232163}"/>
                </a:ext>
              </a:extLst>
            </p:cNvPr>
            <p:cNvSpPr txBox="1"/>
            <p:nvPr/>
          </p:nvSpPr>
          <p:spPr>
            <a:xfrm>
              <a:off x="1444031" y="1552957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/>
                <a:t>Bldg. </a:t>
              </a:r>
            </a:p>
            <a:p>
              <a:pPr algn="ctr"/>
              <a:r>
                <a:rPr lang="en-US" sz="900" b="1" dirty="0"/>
                <a:t>N=2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2B705EF-E6E9-8E65-91E2-F91248E4F1E3}"/>
                </a:ext>
              </a:extLst>
            </p:cNvPr>
            <p:cNvSpPr txBox="1"/>
            <p:nvPr/>
          </p:nvSpPr>
          <p:spPr>
            <a:xfrm>
              <a:off x="2488306" y="1548506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/>
                <a:t>Bldg. </a:t>
              </a:r>
            </a:p>
            <a:p>
              <a:pPr algn="ctr"/>
              <a:r>
                <a:rPr lang="en-US" sz="900" b="1" dirty="0"/>
                <a:t>N=3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D8A07EA-8996-6F92-8CF7-705F58D12FA1}"/>
                </a:ext>
              </a:extLst>
            </p:cNvPr>
            <p:cNvSpPr txBox="1"/>
            <p:nvPr/>
          </p:nvSpPr>
          <p:spPr>
            <a:xfrm>
              <a:off x="3897043" y="1546311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B35723"/>
                  </a:solidFill>
                </a:rPr>
                <a:t>Bldg. </a:t>
              </a:r>
            </a:p>
            <a:p>
              <a:pPr algn="ctr"/>
              <a:r>
                <a:rPr lang="en-US" sz="900" b="1" dirty="0">
                  <a:solidFill>
                    <a:srgbClr val="B35723"/>
                  </a:solidFill>
                </a:rPr>
                <a:t>N</a:t>
              </a:r>
            </a:p>
          </p:txBody>
        </p:sp>
        <p:pic>
          <p:nvPicPr>
            <p:cNvPr id="119" name="Picture 118" descr="A picture containing text, clipart, coil spring&#10;&#10;Description automatically generated">
              <a:extLst>
                <a:ext uri="{FF2B5EF4-FFF2-40B4-BE49-F238E27FC236}">
                  <a16:creationId xmlns:a16="http://schemas.microsoft.com/office/drawing/2014/main" id="{F48174FF-3752-BF03-8089-4BACBA923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42" r="4763"/>
            <a:stretch/>
          </p:blipFill>
          <p:spPr>
            <a:xfrm>
              <a:off x="3589969" y="1183746"/>
              <a:ext cx="304754" cy="348711"/>
            </a:xfrm>
            <a:prstGeom prst="rect">
              <a:avLst/>
            </a:prstGeom>
          </p:spPr>
        </p:pic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24A397C-8B0A-C6CE-FD58-D814E86587FD}"/>
                </a:ext>
              </a:extLst>
            </p:cNvPr>
            <p:cNvCxnSpPr>
              <a:cxnSpLocks/>
              <a:stCxn id="119" idx="3"/>
            </p:cNvCxnSpPr>
            <p:nvPr/>
          </p:nvCxnSpPr>
          <p:spPr>
            <a:xfrm flipV="1">
              <a:off x="3894723" y="1357367"/>
              <a:ext cx="523126" cy="735"/>
            </a:xfrm>
            <a:prstGeom prst="line">
              <a:avLst/>
            </a:prstGeom>
            <a:ln w="19050">
              <a:solidFill>
                <a:srgbClr val="B357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F5840C0-F2DF-0B19-89E2-71E8AE6F2DBA}"/>
                </a:ext>
              </a:extLst>
            </p:cNvPr>
            <p:cNvSpPr txBox="1"/>
            <p:nvPr/>
          </p:nvSpPr>
          <p:spPr>
            <a:xfrm>
              <a:off x="385406" y="860114"/>
              <a:ext cx="1749198" cy="253916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en-US" sz="1050" b="1" dirty="0"/>
                <a:t>Grid-Interactive Community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8888B59E-7063-80BE-6A69-42A7B46DBEF0}"/>
                </a:ext>
              </a:extLst>
            </p:cNvPr>
            <p:cNvSpPr/>
            <p:nvPr/>
          </p:nvSpPr>
          <p:spPr>
            <a:xfrm>
              <a:off x="454720" y="1109810"/>
              <a:ext cx="3103340" cy="231919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6277309-05AD-FBD5-F644-860A6754DB56}"/>
                </a:ext>
              </a:extLst>
            </p:cNvPr>
            <p:cNvSpPr/>
            <p:nvPr/>
          </p:nvSpPr>
          <p:spPr>
            <a:xfrm>
              <a:off x="3919411" y="1114030"/>
              <a:ext cx="1012666" cy="2319190"/>
            </a:xfrm>
            <a:prstGeom prst="rect">
              <a:avLst/>
            </a:prstGeom>
            <a:noFill/>
            <a:ln w="19050">
              <a:solidFill>
                <a:srgbClr val="B3572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A23EC59-3BA7-F885-2296-8A2B34D24A29}"/>
                </a:ext>
              </a:extLst>
            </p:cNvPr>
            <p:cNvSpPr txBox="1"/>
            <p:nvPr/>
          </p:nvSpPr>
          <p:spPr>
            <a:xfrm>
              <a:off x="3844334" y="868579"/>
              <a:ext cx="710452" cy="253916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en-US" sz="1050" b="1" dirty="0" err="1">
                  <a:solidFill>
                    <a:srgbClr val="B35723"/>
                  </a:solidFill>
                </a:rPr>
                <a:t>CityLearn</a:t>
              </a:r>
              <a:endParaRPr lang="en-US" sz="1050" b="1" dirty="0">
                <a:solidFill>
                  <a:srgbClr val="B35723"/>
                </a:solidFill>
              </a:endParaRP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C53C4076-B765-28A3-C7AE-BB421058685F}"/>
              </a:ext>
            </a:extLst>
          </p:cNvPr>
          <p:cNvGrpSpPr/>
          <p:nvPr/>
        </p:nvGrpSpPr>
        <p:grpSpPr>
          <a:xfrm>
            <a:off x="5727061" y="855894"/>
            <a:ext cx="4546671" cy="2573106"/>
            <a:chOff x="5727061" y="855894"/>
            <a:chExt cx="4546671" cy="2573106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48F347F-2EFE-5F96-32E8-ED04BC6DB146}"/>
                </a:ext>
              </a:extLst>
            </p:cNvPr>
            <p:cNvSpPr/>
            <p:nvPr/>
          </p:nvSpPr>
          <p:spPr>
            <a:xfrm>
              <a:off x="9384533" y="3120291"/>
              <a:ext cx="754579" cy="263047"/>
            </a:xfrm>
            <a:prstGeom prst="ellipse">
              <a:avLst/>
            </a:prstGeom>
            <a:noFill/>
            <a:ln w="28575">
              <a:solidFill>
                <a:srgbClr val="B357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B35723"/>
                  </a:solidFill>
                </a:rPr>
                <a:t>Policy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B35AF74-60C8-A969-B08D-EA4859014AB0}"/>
                </a:ext>
              </a:extLst>
            </p:cNvPr>
            <p:cNvGrpSpPr/>
            <p:nvPr/>
          </p:nvGrpSpPr>
          <p:grpSpPr>
            <a:xfrm>
              <a:off x="6843243" y="1535606"/>
              <a:ext cx="995854" cy="995854"/>
              <a:chOff x="2343294" y="-341796"/>
              <a:chExt cx="995854" cy="995854"/>
            </a:xfrm>
          </p:grpSpPr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447AE64A-EDCF-E0DD-9CD2-BC74E6713144}"/>
                  </a:ext>
                </a:extLst>
              </p:cNvPr>
              <p:cNvSpPr/>
              <p:nvPr/>
            </p:nvSpPr>
            <p:spPr>
              <a:xfrm>
                <a:off x="2908597" y="336511"/>
                <a:ext cx="155575" cy="14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5" name="Picture 154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50989933-6F67-DF45-60C7-E8B9B58CC5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grayscl/>
              </a:blip>
              <a:stretch>
                <a:fillRect/>
              </a:stretch>
            </p:blipFill>
            <p:spPr>
              <a:xfrm>
                <a:off x="2343294" y="-341796"/>
                <a:ext cx="995854" cy="995854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665E8493-AF1B-2664-F5F7-101BD0069B8F}"/>
                </a:ext>
              </a:extLst>
            </p:cNvPr>
            <p:cNvGrpSpPr/>
            <p:nvPr/>
          </p:nvGrpSpPr>
          <p:grpSpPr>
            <a:xfrm>
              <a:off x="7872054" y="1527102"/>
              <a:ext cx="995854" cy="995854"/>
              <a:chOff x="4076118" y="-75195"/>
              <a:chExt cx="995854" cy="995854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CFCE8119-FB21-E229-8B7B-69EF51CD8AA8}"/>
                  </a:ext>
                </a:extLst>
              </p:cNvPr>
              <p:cNvSpPr/>
              <p:nvPr/>
            </p:nvSpPr>
            <p:spPr>
              <a:xfrm>
                <a:off x="4633937" y="580735"/>
                <a:ext cx="235103" cy="164307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8" name="Picture 15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F7DEF747-A433-3000-6ED5-2A1683154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grayscl/>
              </a:blip>
              <a:stretch>
                <a:fillRect/>
              </a:stretch>
            </p:blipFill>
            <p:spPr>
              <a:xfrm>
                <a:off x="4076118" y="-75195"/>
                <a:ext cx="995854" cy="995854"/>
              </a:xfrm>
              <a:prstGeom prst="rect">
                <a:avLst/>
              </a:prstGeom>
            </p:spPr>
          </p:pic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B0ED32B-FCD4-239F-9BEC-FBCC984E8DF8}"/>
                </a:ext>
              </a:extLst>
            </p:cNvPr>
            <p:cNvGrpSpPr/>
            <p:nvPr/>
          </p:nvGrpSpPr>
          <p:grpSpPr>
            <a:xfrm>
              <a:off x="5814432" y="1542091"/>
              <a:ext cx="995854" cy="995854"/>
              <a:chOff x="748160" y="299398"/>
              <a:chExt cx="995854" cy="995854"/>
            </a:xfrm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006DA004-986F-FA12-3CDA-2FDC831F21D0}"/>
                  </a:ext>
                </a:extLst>
              </p:cNvPr>
              <p:cNvSpPr/>
              <p:nvPr/>
            </p:nvSpPr>
            <p:spPr>
              <a:xfrm>
                <a:off x="1301749" y="968123"/>
                <a:ext cx="73025" cy="14020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1" name="Picture 160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0DB32975-3818-3C29-51C4-706926248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grayscl/>
              </a:blip>
              <a:stretch>
                <a:fillRect/>
              </a:stretch>
            </p:blipFill>
            <p:spPr>
              <a:xfrm>
                <a:off x="748160" y="299398"/>
                <a:ext cx="995854" cy="995854"/>
              </a:xfrm>
              <a:prstGeom prst="rect">
                <a:avLst/>
              </a:prstGeom>
            </p:spPr>
          </p:pic>
        </p:grp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65BE276-9960-66F3-1DA5-8F41F95FD9F3}"/>
                </a:ext>
              </a:extLst>
            </p:cNvPr>
            <p:cNvCxnSpPr>
              <a:cxnSpLocks/>
            </p:cNvCxnSpPr>
            <p:nvPr/>
          </p:nvCxnSpPr>
          <p:spPr>
            <a:xfrm>
              <a:off x="6279545" y="3243779"/>
              <a:ext cx="310083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9F9B47FB-BCDB-BE3F-99FD-E93AD16F13EF}"/>
                </a:ext>
              </a:extLst>
            </p:cNvPr>
            <p:cNvGrpSpPr/>
            <p:nvPr/>
          </p:nvGrpSpPr>
          <p:grpSpPr>
            <a:xfrm>
              <a:off x="9380379" y="2408879"/>
              <a:ext cx="754578" cy="515683"/>
              <a:chOff x="5319140" y="1227822"/>
              <a:chExt cx="754578" cy="515683"/>
            </a:xfrm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20E78FB3-FE87-3312-A59E-AD2A05A7D39A}"/>
                  </a:ext>
                </a:extLst>
              </p:cNvPr>
              <p:cNvSpPr/>
              <p:nvPr/>
            </p:nvSpPr>
            <p:spPr>
              <a:xfrm>
                <a:off x="5319140" y="1480458"/>
                <a:ext cx="754578" cy="263047"/>
              </a:xfrm>
              <a:prstGeom prst="ellipse">
                <a:avLst/>
              </a:prstGeom>
              <a:noFill/>
              <a:ln w="28575">
                <a:solidFill>
                  <a:srgbClr val="B357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rgbClr val="B35723"/>
                    </a:solidFill>
                  </a:rPr>
                  <a:t>Agent</a:t>
                </a:r>
              </a:p>
            </p:txBody>
          </p: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B8022336-E8CA-BBB5-F358-640448B21F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0585" y="1278834"/>
                <a:ext cx="0" cy="183419"/>
              </a:xfrm>
              <a:prstGeom prst="straightConnector1">
                <a:avLst/>
              </a:prstGeom>
              <a:ln w="19050">
                <a:solidFill>
                  <a:srgbClr val="B35723"/>
                </a:solidFill>
                <a:headEnd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4F53727E-DB55-95C8-FB7B-A2234720B573}"/>
                  </a:ext>
                </a:extLst>
              </p:cNvPr>
              <p:cNvSpPr txBox="1"/>
              <p:nvPr/>
            </p:nvSpPr>
            <p:spPr>
              <a:xfrm>
                <a:off x="5401385" y="1227822"/>
                <a:ext cx="2906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B35723"/>
                    </a:solidFill>
                  </a:rPr>
                  <a:t>a</a:t>
                </a:r>
                <a:r>
                  <a:rPr lang="en-US" sz="1200" baseline="-25000" dirty="0">
                    <a:solidFill>
                      <a:srgbClr val="B35723"/>
                    </a:solidFill>
                  </a:rPr>
                  <a:t>t</a:t>
                </a:r>
                <a:endParaRPr lang="en-US" sz="1200" dirty="0">
                  <a:solidFill>
                    <a:srgbClr val="B35723"/>
                  </a:solidFill>
                </a:endParaRPr>
              </a:p>
            </p:txBody>
          </p:sp>
        </p:grpSp>
        <p:pic>
          <p:nvPicPr>
            <p:cNvPr id="167" name="Picture 16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C6EFF9C-6190-840C-B43F-362737866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269472" y="1522849"/>
              <a:ext cx="995854" cy="995854"/>
            </a:xfrm>
            <a:prstGeom prst="rect">
              <a:avLst/>
            </a:prstGeom>
          </p:spPr>
        </p:pic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8757A2D3-BCB2-64FB-EFBE-60B62B051887}"/>
                </a:ext>
              </a:extLst>
            </p:cNvPr>
            <p:cNvCxnSpPr>
              <a:cxnSpLocks/>
            </p:cNvCxnSpPr>
            <p:nvPr/>
          </p:nvCxnSpPr>
          <p:spPr>
            <a:xfrm>
              <a:off x="9757668" y="2934210"/>
              <a:ext cx="0" cy="183419"/>
            </a:xfrm>
            <a:prstGeom prst="straightConnector1">
              <a:avLst/>
            </a:prstGeom>
            <a:ln w="19050">
              <a:solidFill>
                <a:srgbClr val="B35723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67BEF98-59BB-51B6-FFE6-33EF89D00234}"/>
                </a:ext>
              </a:extLst>
            </p:cNvPr>
            <p:cNvGrpSpPr/>
            <p:nvPr/>
          </p:nvGrpSpPr>
          <p:grpSpPr>
            <a:xfrm>
              <a:off x="7971037" y="2459891"/>
              <a:ext cx="754578" cy="464671"/>
              <a:chOff x="5319140" y="1278834"/>
              <a:chExt cx="754578" cy="464671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AF1C3352-5ECE-6B4C-6096-CD753231E8BC}"/>
                  </a:ext>
                </a:extLst>
              </p:cNvPr>
              <p:cNvSpPr/>
              <p:nvPr/>
            </p:nvSpPr>
            <p:spPr>
              <a:xfrm>
                <a:off x="5319140" y="1480458"/>
                <a:ext cx="754578" cy="26304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Agent</a:t>
                </a:r>
              </a:p>
            </p:txBody>
          </p: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AF169BAD-9322-AF14-888C-0AF522C7F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0585" y="1278834"/>
                <a:ext cx="0" cy="18341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CC501F86-FE3F-1634-CF40-25431B0A62F2}"/>
                </a:ext>
              </a:extLst>
            </p:cNvPr>
            <p:cNvGrpSpPr/>
            <p:nvPr/>
          </p:nvGrpSpPr>
          <p:grpSpPr>
            <a:xfrm>
              <a:off x="6942502" y="2475080"/>
              <a:ext cx="754578" cy="464671"/>
              <a:chOff x="5319140" y="1278834"/>
              <a:chExt cx="754578" cy="464671"/>
            </a:xfrm>
          </p:grpSpPr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B114286C-3F3A-A700-7FEF-13B91BEAA05F}"/>
                  </a:ext>
                </a:extLst>
              </p:cNvPr>
              <p:cNvSpPr/>
              <p:nvPr/>
            </p:nvSpPr>
            <p:spPr>
              <a:xfrm>
                <a:off x="5319140" y="1480458"/>
                <a:ext cx="754578" cy="26304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Agent</a:t>
                </a:r>
              </a:p>
            </p:txBody>
          </p:sp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58D0903E-1EEB-A96F-EE26-91786B036F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0585" y="1278834"/>
                <a:ext cx="0" cy="18341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46D61D7F-4022-38A2-2121-BD93B03306C0}"/>
                </a:ext>
              </a:extLst>
            </p:cNvPr>
            <p:cNvGrpSpPr/>
            <p:nvPr/>
          </p:nvGrpSpPr>
          <p:grpSpPr>
            <a:xfrm>
              <a:off x="5910161" y="2479048"/>
              <a:ext cx="754578" cy="464671"/>
              <a:chOff x="5319140" y="1278834"/>
              <a:chExt cx="754578" cy="464671"/>
            </a:xfrm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B92E1493-6439-0D26-E6D3-79DCC8031B37}"/>
                  </a:ext>
                </a:extLst>
              </p:cNvPr>
              <p:cNvSpPr/>
              <p:nvPr/>
            </p:nvSpPr>
            <p:spPr>
              <a:xfrm>
                <a:off x="5319140" y="1480458"/>
                <a:ext cx="754578" cy="26304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Agent</a:t>
                </a:r>
              </a:p>
            </p:txBody>
          </p: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F9C7B86C-B697-ECB0-53BD-F258547928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0585" y="1278834"/>
                <a:ext cx="0" cy="18341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D9109CD-AFF4-E173-3714-8086ACF12708}"/>
                </a:ext>
              </a:extLst>
            </p:cNvPr>
            <p:cNvCxnSpPr>
              <a:cxnSpLocks/>
            </p:cNvCxnSpPr>
            <p:nvPr/>
          </p:nvCxnSpPr>
          <p:spPr>
            <a:xfrm>
              <a:off x="8343939" y="1344818"/>
              <a:ext cx="587788" cy="2198"/>
            </a:xfrm>
            <a:prstGeom prst="line">
              <a:avLst/>
            </a:prstGeom>
            <a:ln w="19050">
              <a:solidFill>
                <a:srgbClr val="B357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5F2A9D7B-87AF-83FA-222A-2C44733092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2482" y="2932157"/>
              <a:ext cx="0" cy="31162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DFFDD3CE-B98C-C950-851E-C11F008FC8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5404" y="2939751"/>
              <a:ext cx="0" cy="31162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B1052F36-FF22-CB83-BD96-3C8778242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1606" y="2939751"/>
              <a:ext cx="0" cy="31162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9446AC69-2ED3-6744-C98D-0E780295BD32}"/>
                </a:ext>
              </a:extLst>
            </p:cNvPr>
            <p:cNvCxnSpPr>
              <a:cxnSpLocks/>
            </p:cNvCxnSpPr>
            <p:nvPr/>
          </p:nvCxnSpPr>
          <p:spPr>
            <a:xfrm>
              <a:off x="9753281" y="1358672"/>
              <a:ext cx="0" cy="183419"/>
            </a:xfrm>
            <a:prstGeom prst="straightConnector1">
              <a:avLst/>
            </a:prstGeom>
            <a:ln w="19050">
              <a:solidFill>
                <a:srgbClr val="B35723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527F98EB-B99B-C5ED-3FB5-24EE7083E2C2}"/>
                </a:ext>
              </a:extLst>
            </p:cNvPr>
            <p:cNvCxnSpPr>
              <a:cxnSpLocks/>
            </p:cNvCxnSpPr>
            <p:nvPr/>
          </p:nvCxnSpPr>
          <p:spPr>
            <a:xfrm>
              <a:off x="8344543" y="1358672"/>
              <a:ext cx="0" cy="183419"/>
            </a:xfrm>
            <a:prstGeom prst="straightConnector1">
              <a:avLst/>
            </a:prstGeom>
            <a:ln w="19050">
              <a:solidFill>
                <a:srgbClr val="B3572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70119D05-BBD5-E413-F1E7-A92238265E25}"/>
                </a:ext>
              </a:extLst>
            </p:cNvPr>
            <p:cNvSpPr txBox="1"/>
            <p:nvPr/>
          </p:nvSpPr>
          <p:spPr>
            <a:xfrm>
              <a:off x="5764568" y="1548737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/>
                <a:t>Bldg. </a:t>
              </a:r>
            </a:p>
            <a:p>
              <a:pPr algn="ctr"/>
              <a:r>
                <a:rPr lang="en-US" sz="900" b="1" dirty="0"/>
                <a:t>N=1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8E41864F-616C-0CDC-0A36-2E2037FB76E4}"/>
                </a:ext>
              </a:extLst>
            </p:cNvPr>
            <p:cNvSpPr txBox="1"/>
            <p:nvPr/>
          </p:nvSpPr>
          <p:spPr>
            <a:xfrm>
              <a:off x="6785686" y="1548737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/>
                <a:t>Bldg. </a:t>
              </a:r>
            </a:p>
            <a:p>
              <a:pPr algn="ctr"/>
              <a:r>
                <a:rPr lang="en-US" sz="900" b="1" dirty="0"/>
                <a:t>N=2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D5D516F-7F47-9267-197D-D23A505E12E4}"/>
                </a:ext>
              </a:extLst>
            </p:cNvPr>
            <p:cNvSpPr txBox="1"/>
            <p:nvPr/>
          </p:nvSpPr>
          <p:spPr>
            <a:xfrm>
              <a:off x="7829961" y="1544286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/>
                <a:t>Bldg. </a:t>
              </a:r>
            </a:p>
            <a:p>
              <a:pPr algn="ctr"/>
              <a:r>
                <a:rPr lang="en-US" sz="900" b="1" dirty="0"/>
                <a:t>N=3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952AD78A-2A37-DA00-A9F7-19D84C691267}"/>
                </a:ext>
              </a:extLst>
            </p:cNvPr>
            <p:cNvSpPr txBox="1"/>
            <p:nvPr/>
          </p:nvSpPr>
          <p:spPr>
            <a:xfrm>
              <a:off x="9238698" y="1542091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B35723"/>
                  </a:solidFill>
                </a:rPr>
                <a:t>Bldg. </a:t>
              </a:r>
            </a:p>
            <a:p>
              <a:pPr algn="ctr"/>
              <a:r>
                <a:rPr lang="en-US" sz="900" b="1" dirty="0">
                  <a:solidFill>
                    <a:srgbClr val="B35723"/>
                  </a:solidFill>
                </a:rPr>
                <a:t>N=3</a:t>
              </a:r>
            </a:p>
          </p:txBody>
        </p:sp>
        <p:pic>
          <p:nvPicPr>
            <p:cNvPr id="193" name="Picture 192" descr="A picture containing text, clipart, coil spring&#10;&#10;Description automatically generated">
              <a:extLst>
                <a:ext uri="{FF2B5EF4-FFF2-40B4-BE49-F238E27FC236}">
                  <a16:creationId xmlns:a16="http://schemas.microsoft.com/office/drawing/2014/main" id="{C4565C3A-73AA-F744-3C3E-14BE05856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42" r="4763"/>
            <a:stretch/>
          </p:blipFill>
          <p:spPr>
            <a:xfrm>
              <a:off x="8931624" y="1179526"/>
              <a:ext cx="304754" cy="348711"/>
            </a:xfrm>
            <a:prstGeom prst="rect">
              <a:avLst/>
            </a:prstGeom>
          </p:spPr>
        </p:pic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A5BA495-1FA4-56A9-2E00-B0A54D6BC4DD}"/>
                </a:ext>
              </a:extLst>
            </p:cNvPr>
            <p:cNvCxnSpPr>
              <a:cxnSpLocks/>
              <a:stCxn id="193" idx="3"/>
            </p:cNvCxnSpPr>
            <p:nvPr/>
          </p:nvCxnSpPr>
          <p:spPr>
            <a:xfrm flipV="1">
              <a:off x="9236378" y="1353147"/>
              <a:ext cx="523126" cy="735"/>
            </a:xfrm>
            <a:prstGeom prst="line">
              <a:avLst/>
            </a:prstGeom>
            <a:ln w="19050">
              <a:solidFill>
                <a:srgbClr val="B357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84304705-AAFA-C706-6725-7DC936748B24}"/>
                </a:ext>
              </a:extLst>
            </p:cNvPr>
            <p:cNvSpPr txBox="1"/>
            <p:nvPr/>
          </p:nvSpPr>
          <p:spPr>
            <a:xfrm>
              <a:off x="5727061" y="855894"/>
              <a:ext cx="1749198" cy="253916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en-US" sz="1050" b="1" dirty="0"/>
                <a:t>Grid-Interactive Community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E7D42745-D568-C992-2F43-5A619EEE74D6}"/>
                </a:ext>
              </a:extLst>
            </p:cNvPr>
            <p:cNvSpPr/>
            <p:nvPr/>
          </p:nvSpPr>
          <p:spPr>
            <a:xfrm>
              <a:off x="5796375" y="1105590"/>
              <a:ext cx="3103340" cy="231919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C1FC4A7-5A65-61A0-39B6-7EF1F29597FE}"/>
                </a:ext>
              </a:extLst>
            </p:cNvPr>
            <p:cNvSpPr/>
            <p:nvPr/>
          </p:nvSpPr>
          <p:spPr>
            <a:xfrm>
              <a:off x="9261066" y="1109810"/>
              <a:ext cx="1012666" cy="2319190"/>
            </a:xfrm>
            <a:prstGeom prst="rect">
              <a:avLst/>
            </a:prstGeom>
            <a:noFill/>
            <a:ln w="19050">
              <a:solidFill>
                <a:srgbClr val="B3572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0C172FB-023D-436D-B073-65A3EF216500}"/>
                </a:ext>
              </a:extLst>
            </p:cNvPr>
            <p:cNvSpPr txBox="1"/>
            <p:nvPr/>
          </p:nvSpPr>
          <p:spPr>
            <a:xfrm>
              <a:off x="9185989" y="864359"/>
              <a:ext cx="710452" cy="253916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en-US" sz="1050" b="1" dirty="0" err="1">
                  <a:solidFill>
                    <a:srgbClr val="B35723"/>
                  </a:solidFill>
                </a:rPr>
                <a:t>CityLearn</a:t>
              </a:r>
              <a:endParaRPr lang="en-US" sz="1050" b="1" dirty="0">
                <a:solidFill>
                  <a:srgbClr val="B3572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0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855D49-E5B1-D1C9-FFF6-A1962D11E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21" t="42642" r="65128" b="13370"/>
          <a:stretch/>
        </p:blipFill>
        <p:spPr>
          <a:xfrm>
            <a:off x="973309" y="651075"/>
            <a:ext cx="2198355" cy="20371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A6995F-C358-A9AE-281A-8C9E21930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27" t="52083" r="22004" b="11207"/>
          <a:stretch/>
        </p:blipFill>
        <p:spPr>
          <a:xfrm>
            <a:off x="3294926" y="651075"/>
            <a:ext cx="4162094" cy="203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11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18586</TotalTime>
  <Words>172</Words>
  <Application>Microsoft Macintosh PowerPoint</Application>
  <PresentationFormat>Widescreen</PresentationFormat>
  <Paragraphs>65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Nweye, Kingsley</dc:creator>
  <cp:lastModifiedBy>Nweye, Kingsley</cp:lastModifiedBy>
  <cp:revision>7</cp:revision>
  <dcterms:created xsi:type="dcterms:W3CDTF">2022-07-06T14:08:34Z</dcterms:created>
  <dcterms:modified xsi:type="dcterms:W3CDTF">2022-07-26T17:36:11Z</dcterms:modified>
</cp:coreProperties>
</file>